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30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60" r:id="rId40"/>
    <p:sldId id="261" r:id="rId41"/>
    <p:sldId id="264" r:id="rId42"/>
    <p:sldId id="265" r:id="rId43"/>
    <p:sldId id="266" r:id="rId44"/>
    <p:sldId id="263" r:id="rId45"/>
    <p:sldId id="26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3982" autoAdjust="0"/>
  </p:normalViewPr>
  <p:slideViewPr>
    <p:cSldViewPr>
      <p:cViewPr varScale="1">
        <p:scale>
          <a:sx n="59" d="100"/>
          <a:sy n="59" d="100"/>
        </p:scale>
        <p:origin x="2304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Saturday, April 19, 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задача рассеяния была подробно описана</a:t>
            </a:r>
            <a:r>
              <a:rPr lang="ru-RU" baseline="0" dirty="0" smtClean="0"/>
              <a:t> </a:t>
            </a:r>
            <a:r>
              <a:rPr lang="ru-RU" dirty="0" smtClean="0"/>
              <a:t>ещё в 1954 г. Коксом и Манком.</a:t>
            </a:r>
          </a:p>
          <a:p>
            <a:r>
              <a:rPr lang="ru-RU" sz="1200" dirty="0" smtClean="0"/>
              <a:t>Подгоняя модель с  ПРВ, заданной в виде рядов Грамма-Шарлье, к измеряемой яркости блика они получили фундаментальные статистические характеристики наклонов морской поверхности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Предлагаю</a:t>
            </a:r>
            <a:r>
              <a:rPr lang="ru-RU" baseline="0" dirty="0" smtClean="0"/>
              <a:t> Вашему вниманию </a:t>
            </a:r>
            <a:r>
              <a:rPr lang="ru-RU" sz="1200" dirty="0" smtClean="0">
                <a:solidFill>
                  <a:schemeClr val="tx1"/>
                </a:solidFill>
              </a:rPr>
              <a:t>метод восстановления пространственных вариаций среднеквадратичного наклона морской поверхности по полю яркости солнечного блика</a:t>
            </a:r>
            <a:r>
              <a:rPr lang="ru-RU" sz="1200" baseline="0" dirty="0" smtClean="0">
                <a:solidFill>
                  <a:schemeClr val="tx1"/>
                </a:solidFill>
              </a:rPr>
              <a:t> на внутренних масштабах блика, с </a:t>
            </a:r>
            <a:r>
              <a:rPr lang="ru-RU" dirty="0" smtClean="0">
                <a:solidFill>
                  <a:schemeClr val="tx1"/>
                </a:solidFill>
              </a:rPr>
              <a:t>использованием передаточной функции, которая напрямую зависит от наблюдаемых градиентов яркости солнечного блика,</a:t>
            </a:r>
            <a:r>
              <a:rPr lang="ru-RU" sz="1200" baseline="0" dirty="0" smtClean="0">
                <a:solidFill>
                  <a:schemeClr val="tx1"/>
                </a:solidFill>
              </a:rPr>
              <a:t> без априорного задания плотности распределения уклонов морской поверхности</a:t>
            </a: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Далее мы плавно переходим ко</a:t>
            </a:r>
            <a:r>
              <a:rPr lang="ru-RU" baseline="0" dirty="0" smtClean="0"/>
              <a:t> второй части диссертации – исследованию поверхностных </a:t>
            </a:r>
            <a:r>
              <a:rPr lang="ru-RU" baseline="0" dirty="0" err="1" smtClean="0"/>
              <a:t>сликов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выбран именно этот случай</a:t>
            </a:r>
            <a:r>
              <a:rPr lang="ru-RU" baseline="0" dirty="0" smtClean="0"/>
              <a:t>, не 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заключительном слове</a:t>
            </a:r>
            <a:r>
              <a:rPr lang="en-US" dirty="0" smtClean="0"/>
              <a:t> </a:t>
            </a:r>
            <a:r>
              <a:rPr lang="ru-RU" dirty="0" smtClean="0"/>
              <a:t>хотелось</a:t>
            </a:r>
            <a:r>
              <a:rPr lang="ru-RU" baseline="0" dirty="0" smtClean="0"/>
              <a:t> бы </a:t>
            </a:r>
            <a:r>
              <a:rPr lang="ru-RU" dirty="0" smtClean="0"/>
              <a:t>обязательно поблагодарить научного </a:t>
            </a:r>
            <a:r>
              <a:rPr lang="ru-RU" smtClean="0"/>
              <a:t>руководителя Кудрявцева</a:t>
            </a:r>
            <a:r>
              <a:rPr lang="ru-RU" baseline="0" smtClean="0"/>
              <a:t> В.Н., </a:t>
            </a:r>
            <a:r>
              <a:rPr lang="ru-RU" smtClean="0"/>
              <a:t>оппонентов</a:t>
            </a:r>
            <a:r>
              <a:rPr lang="ru-RU" dirty="0" smtClean="0"/>
              <a:t>..... ведущую..... всех кто прислал отзывы..... и конечно же членов </a:t>
            </a:r>
            <a:r>
              <a:rPr lang="ru-RU" dirty="0" err="1" smtClean="0"/>
              <a:t>диссовета</a:t>
            </a:r>
            <a:r>
              <a:rPr lang="ru-RU" dirty="0" smtClean="0"/>
              <a:t> за объективное и непредвзятое рассмотрение моего скромного труда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19.04.2014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9.wmf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3.png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image" Target="../media/image28.wmf"/><Relationship Id="rId5" Type="http://schemas.openxmlformats.org/officeDocument/2006/relationships/image" Target="../media/image31.png"/><Relationship Id="rId10" Type="http://schemas.openxmlformats.org/officeDocument/2006/relationships/oleObject" Target="../embeddings/oleObject10.bin"/><Relationship Id="rId4" Type="http://schemas.openxmlformats.org/officeDocument/2006/relationships/image" Target="../media/image30.png"/><Relationship Id="rId9" Type="http://schemas.openxmlformats.org/officeDocument/2006/relationships/image" Target="../media/image27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6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0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6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65.jpeg"/><Relationship Id="rId4" Type="http://schemas.openxmlformats.org/officeDocument/2006/relationships/image" Target="../media/image6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6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87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СКН на внутренних масштабах блика (1 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1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12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0" r:id="rId4" imgW="655346" imgH="369103" progId="Equation.DSMT4">
                    <p:embed/>
                  </p:oleObj>
                </mc:Choice>
                <mc:Fallback>
                  <p:oleObj r:id="rId4" imgW="655346" imgH="369103" progId="Equation.DSMT4">
                    <p:embed/>
                    <p:pic>
                      <p:nvPicPr>
                        <p:cNvPr id="0" name="Picture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1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2" r:id="rId8" imgW="629548" imgH="284852" progId="Equation.DSMT4">
                    <p:embed/>
                  </p:oleObj>
                </mc:Choice>
                <mc:Fallback>
                  <p:oleObj r:id="rId8" imgW="629548" imgH="284852" progId="Equation.DSMT4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Дать расшифровки символов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13" name="Equation" r:id="rId10" imgW="647700" imgH="190500" progId="Equation.DSMT4">
                    <p:embed/>
                  </p:oleObj>
                </mc:Choice>
                <mc:Fallback>
                  <p:oleObj name="Equation" r:id="rId10" imgW="647700" imgH="190500" progId="Equation.DSMT4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4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5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6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7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2" name="Equation" r:id="rId8" imgW="647700" imgH="190500" progId="Equation.DSMT4">
                    <p:embed/>
                  </p:oleObj>
                </mc:Choice>
                <mc:Fallback>
                  <p:oleObj name="Equation" r:id="rId8" imgW="647700" imgH="19050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6612" y="2031188"/>
                          <a:ext cx="2784791" cy="8205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3" name="Equation" r:id="rId10" imgW="152334" imgH="190417" progId="Equation.DSMT4">
                    <p:embed/>
                  </p:oleObj>
                </mc:Choice>
                <mc:Fallback>
                  <p:oleObj name="Equation" r:id="rId10" imgW="152334" imgH="190417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158" y="2030735"/>
                          <a:ext cx="654504" cy="8209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14" name="Equation" r:id="rId12" imgW="152268" imgH="203024" progId="Equation.DSMT4">
                    <p:embed/>
                  </p:oleObj>
                </mc:Choice>
                <mc:Fallback>
                  <p:oleObj name="Equation" r:id="rId12" imgW="152268" imgH="203024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693" y="2005530"/>
                          <a:ext cx="654782" cy="8736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-1275301" y="2196926"/>
            <a:ext cx="1615057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000" b="1" dirty="0" smtClean="0">
                <a:solidFill>
                  <a:srgbClr val="FF0000"/>
                </a:solidFill>
              </a:rPr>
              <a:t>Заменить эту анимацию на спроецированные данные, людей смущает</a:t>
            </a:r>
            <a:endParaRPr lang="en-US" sz="4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2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0" y="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-1275301" y="2196926"/>
            <a:ext cx="1105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эти картинки на серию с пошаговым выполнением</a:t>
            </a:r>
            <a:endParaRPr lang="en-US" sz="3200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MathType 6.0 Equation" r:id="rId7" imgW="568097" imgH="113619" progId="Equation.DSMT4">
                  <p:embed/>
                </p:oleObj>
              </mc:Choice>
              <mc:Fallback>
                <p:oleObj name="MathType 6.0 Equation" r:id="rId7" imgW="568097" imgH="113619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Внутренние волны (ВВ)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455" y="2196926"/>
            <a:ext cx="66030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Оставить ВВ, а всё что ниже - долой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970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8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19" name="Equation" r:id="rId5" imgW="575059" imgH="119493" progId="Equation.DSMT4">
                  <p:embed/>
                </p:oleObj>
              </mc:Choice>
              <mc:Fallback>
                <p:oleObj name="Equation" r:id="rId5" imgW="575059" imgH="119493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0" name="Equation" r:id="rId7" imgW="177569" imgH="202936" progId="Equation.DSMT4">
                  <p:embed/>
                </p:oleObj>
              </mc:Choice>
              <mc:Fallback>
                <p:oleObj name="Equation" r:id="rId7" imgW="177569" imgH="202936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21" name="Equation" r:id="rId9" imgW="190417" imgH="203112" progId="Equation.DSMT4">
                  <p:embed/>
                </p:oleObj>
              </mc:Choice>
              <mc:Fallback>
                <p:oleObj name="Equation" r:id="rId9" imgW="190417" imgH="203112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2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Picture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3" name="Equation" r:id="rId5" imgW="2705100" imgH="469900" progId="Equation.DSMT4">
                    <p:embed/>
                  </p:oleObj>
                </mc:Choice>
                <mc:Fallback>
                  <p:oleObj name="Equation" r:id="rId5" imgW="2705100" imgH="46990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74" name="Equation" r:id="rId7" imgW="645943" imgH="74057" progId="Equation.DSMT4">
                  <p:embed/>
                </p:oleObj>
              </mc:Choice>
              <mc:Fallback>
                <p:oleObj name="Equation" r:id="rId7" imgW="645943" imgH="74057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5" name="Equation" r:id="rId9" imgW="617990" imgH="152762" progId="Equation.DSMT4">
                    <p:embed/>
                  </p:oleObj>
                </mc:Choice>
                <mc:Fallback>
                  <p:oleObj name="Equation" r:id="rId9" imgW="617990" imgH="152762" progId="Equation.DSMT4">
                    <p:embed/>
                    <p:pic>
                      <p:nvPicPr>
                        <p:cNvPr id="0" name="Picture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76" name="Equation" r:id="rId11" imgW="628111" imgH="91919" progId="Equation.DSMT4">
                    <p:embed/>
                  </p:oleObj>
                </mc:Choice>
                <mc:Fallback>
                  <p:oleObj name="Equation" r:id="rId11" imgW="628111" imgH="91919" progId="Equation.DSMT4">
                    <p:embed/>
                    <p:pic>
                      <p:nvPicPr>
                        <p:cNvPr id="0" name="Picture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76" name="Equation" r:id="rId5" imgW="545626" imgH="177646" progId="Equation.DSMT4">
                  <p:embed/>
                </p:oleObj>
              </mc:Choice>
              <mc:Fallback>
                <p:oleObj name="Equation" r:id="rId5" imgW="545626" imgH="177646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60" name="Equation" r:id="rId3" imgW="1497950" imgH="253890" progId="Equation.DSMT4">
                    <p:embed/>
                  </p:oleObj>
                </mc:Choice>
                <mc:Fallback>
                  <p:oleObj name="Equation" r:id="rId3" imgW="1497950" imgH="25389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61" name="Equation" r:id="rId5" imgW="2400300" imgH="520700" progId="Equation.DSMT4">
                    <p:embed/>
                  </p:oleObj>
                </mc:Choice>
                <mc:Fallback>
                  <p:oleObj name="Equation" r:id="rId5" imgW="2400300" imgH="520700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62" name="Equation" r:id="rId7" imgW="1307532" imgH="444307" progId="Equation.DSMT4">
                    <p:embed/>
                  </p:oleObj>
                </mc:Choice>
                <mc:Fallback>
                  <p:oleObj name="Equation" r:id="rId7" imgW="1307532" imgH="444307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</a:t>
            </a:r>
            <a:r>
              <a:rPr lang="ru-RU" sz="2400" smtClean="0">
                <a:solidFill>
                  <a:schemeClr val="bg1"/>
                </a:solidFill>
              </a:rPr>
              <a:t>Б.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МГИ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957</TotalTime>
  <Words>3876</Words>
  <Application>Microsoft Office PowerPoint</Application>
  <PresentationFormat>On-screen Show (4:3)</PresentationFormat>
  <Paragraphs>427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6" baseType="lpstr">
      <vt:lpstr>Arial Unicode MS</vt:lpstr>
      <vt:lpstr>Arial</vt:lpstr>
      <vt:lpstr>Calibri</vt:lpstr>
      <vt:lpstr>Candara</vt:lpstr>
      <vt:lpstr>Lucida Sans Unicode</vt:lpstr>
      <vt:lpstr>Symbol</vt:lpstr>
      <vt:lpstr>Times New Roman</vt:lpstr>
      <vt:lpstr>Волна</vt:lpstr>
      <vt:lpstr>Equation</vt:lpstr>
      <vt:lpstr>Equation.DSMT4</vt:lpstr>
      <vt:lpstr>MathType 6.0 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PowerPoint Presentation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PowerPoint Presentation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158</cp:revision>
  <dcterms:created xsi:type="dcterms:W3CDTF">2013-02-18T08:15:14Z</dcterms:created>
  <dcterms:modified xsi:type="dcterms:W3CDTF">2014-04-19T08:33:50Z</dcterms:modified>
</cp:coreProperties>
</file>